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7" r:id="rId22"/>
    <p:sldId id="278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943" autoAdjust="0"/>
  </p:normalViewPr>
  <p:slideViewPr>
    <p:cSldViewPr snapToGrid="0">
      <p:cViewPr varScale="1">
        <p:scale>
          <a:sx n="81" d="100"/>
          <a:sy n="81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0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6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9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61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6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8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4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5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41363D6-6922-406B-B363-ADCDEB9AF02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01A3BB7-4E75-4FDF-9939-71606582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3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inforest-alliance.org/kids" TargetMode="External"/><Relationship Id="rId2" Type="http://schemas.openxmlformats.org/officeDocument/2006/relationships/hyperlink" Target="http://techforteachers.com/teachers/virtual-field-trip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85" y="2653341"/>
            <a:ext cx="1516024" cy="22649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2256"/>
            <a:ext cx="9144000" cy="197545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Rain Forest Unit</a:t>
            </a:r>
            <a:br>
              <a:rPr lang="en-US" sz="6600" dirty="0" smtClean="0"/>
            </a:br>
            <a:r>
              <a:rPr lang="en-US" sz="6600" dirty="0" smtClean="0"/>
              <a:t>Literature Focus Unit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6113"/>
            <a:ext cx="9144000" cy="281194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EDU 315</a:t>
            </a:r>
          </a:p>
          <a:p>
            <a:r>
              <a:rPr lang="en-US" dirty="0" smtClean="0"/>
              <a:t>Catherine Gibbens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2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create a food chain/web of the plants and animals in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identify the producers and consumers of the rainforest environment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create a seasonal weather report for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create a diorama of an animal’s habitat in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choose a rainforest animal and describe the stages of its life cycle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discuss the impact of human activity on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define the scientific ways they can prevent environmental harm to the rainforest.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participate in a virtual tour of the rainforest </a:t>
            </a:r>
            <a:r>
              <a:rPr lang="en-US" sz="2400" dirty="0" smtClean="0"/>
              <a:t>layers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chart the plants within a rainforest and include pictures within a journal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8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Mathematics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complete their rainforest word problems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complete a variety of mathematical equations based upon a rainforest theme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create line plots of the increase animal and plant populations of different rainforests throughout the world.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record measurement data of trees and layers of the rain forest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8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Studies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complete a world map of the rainforest biomes that exist</a:t>
            </a:r>
          </a:p>
          <a:p>
            <a:r>
              <a:rPr lang="en-US" dirty="0" smtClean="0"/>
              <a:t>Students will create map of the Amazon rainforest using a legend key of pictures to show rivers, layers of the forest and different animal habitats.</a:t>
            </a:r>
          </a:p>
          <a:p>
            <a:r>
              <a:rPr lang="en-US" dirty="0" smtClean="0"/>
              <a:t>Students will discuss the importance of human impact on natural habitats</a:t>
            </a:r>
          </a:p>
          <a:p>
            <a:r>
              <a:rPr lang="en-US" dirty="0" smtClean="0"/>
              <a:t>Students will list the importance the rainforest’s resources has on the North Dakota economy. What products do we use from the rainforest?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9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Music and Art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create rain sticks to resemble the sounds of the </a:t>
            </a:r>
            <a:r>
              <a:rPr lang="en-US" dirty="0" smtClean="0"/>
              <a:t>rainforest</a:t>
            </a:r>
          </a:p>
          <a:p>
            <a:r>
              <a:rPr lang="en-US" dirty="0" smtClean="0"/>
              <a:t>Students will experiment with a variety of materials to create textured rainforest animals and plants</a:t>
            </a:r>
            <a:endParaRPr lang="en-US" dirty="0" smtClean="0"/>
          </a:p>
          <a:p>
            <a:r>
              <a:rPr lang="en-US" dirty="0" smtClean="0"/>
              <a:t>Students will create a watercolor painting of a rainforest animal and its habitat</a:t>
            </a:r>
          </a:p>
          <a:p>
            <a:r>
              <a:rPr lang="en-US" dirty="0" smtClean="0"/>
              <a:t>Students will compose a jingle about saving the rainforest in groups</a:t>
            </a:r>
          </a:p>
          <a:p>
            <a:r>
              <a:rPr lang="en-US" dirty="0" smtClean="0"/>
              <a:t>Students will brainstorm and identify instruments that can make sounds similar to ones in the rainforest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63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Education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participate in </a:t>
            </a:r>
            <a:r>
              <a:rPr lang="en-US" i="1" dirty="0" smtClean="0"/>
              <a:t>Welcome to the Jungle</a:t>
            </a:r>
            <a:r>
              <a:rPr lang="en-US" dirty="0" smtClean="0"/>
              <a:t> and imitate different animals of the rainforest</a:t>
            </a:r>
          </a:p>
          <a:p>
            <a:r>
              <a:rPr lang="en-US" dirty="0" smtClean="0"/>
              <a:t>Students will engage in </a:t>
            </a:r>
            <a:r>
              <a:rPr lang="en-US" i="1" dirty="0" smtClean="0"/>
              <a:t>Musical Forest </a:t>
            </a:r>
            <a:r>
              <a:rPr lang="en-US" dirty="0" smtClean="0"/>
              <a:t>by performing a variety of motor skills such as “gorilla walk” and “inch worm crawl”</a:t>
            </a:r>
          </a:p>
          <a:p>
            <a:r>
              <a:rPr lang="en-US" dirty="0" smtClean="0"/>
              <a:t>Students will participate in “Vine Tag” where if tagged, students are to hold hands and create a long chain similar to a vine.</a:t>
            </a:r>
          </a:p>
          <a:p>
            <a:r>
              <a:rPr lang="en-US" dirty="0" smtClean="0"/>
              <a:t>Students will play “Rainforest Predators” using hula hoops and foam balls and try to steal the other team’s food and team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use </a:t>
            </a:r>
            <a:r>
              <a:rPr lang="en-US" sz="2400" i="1" dirty="0" smtClean="0"/>
              <a:t>Scholastic Explorers </a:t>
            </a:r>
            <a:r>
              <a:rPr lang="en-US" sz="2400" dirty="0" smtClean="0"/>
              <a:t>on their computers/iPads for a virtual tour of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use Google Docs to complete their narrative and informative writings as well as their poems.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watch an interactive web lesson on: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The food chain reactions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An animal’s impact on its environment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Students will use the classroom Smart Board for a variety of whole group lessons and activities 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2"/>
              </a:rPr>
              <a:t>http://techforteachers.com/teachers/virtual-field-trips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www.rainforest-alliance.org/kids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0178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70235"/>
            <a:ext cx="9875520" cy="1356360"/>
          </a:xfrm>
        </p:spPr>
        <p:txBody>
          <a:bodyPr/>
          <a:lstStyle/>
          <a:p>
            <a:pPr algn="ctr"/>
            <a:r>
              <a:rPr lang="en-US" dirty="0" smtClean="0"/>
              <a:t>Language Arts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Background knowledge: </a:t>
            </a:r>
            <a:r>
              <a:rPr lang="en-US" sz="2400" dirty="0" smtClean="0"/>
              <a:t>Students will collect </a:t>
            </a:r>
            <a:r>
              <a:rPr lang="en-US" sz="2400" dirty="0" smtClean="0"/>
              <a:t>and record information they know previous to learning about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Connecting: </a:t>
            </a:r>
            <a:r>
              <a:rPr lang="en-US" sz="2400" dirty="0" smtClean="0"/>
              <a:t>Students will be able to connect what they use in their daily life to how it impacts the resources of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Brainstorming: </a:t>
            </a:r>
            <a:r>
              <a:rPr lang="en-US" sz="2400" dirty="0" smtClean="0"/>
              <a:t>Students will think critically about what life in the rainforest looks like and how different it is from North Dakota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Revising: </a:t>
            </a:r>
            <a:r>
              <a:rPr lang="en-US" sz="2400" dirty="0" smtClean="0"/>
              <a:t>Students will edit and revise their written assignments and activities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Visualizing: </a:t>
            </a:r>
            <a:r>
              <a:rPr lang="en-US" sz="2400" dirty="0" smtClean="0"/>
              <a:t>Students will visualize the vastness of the rainforest and the variety of animal and plant life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Predicting and Monitoring: </a:t>
            </a:r>
            <a:r>
              <a:rPr lang="en-US" sz="2400" dirty="0" smtClean="0"/>
              <a:t>Students will predict how the population of plants and animals will look 10, 20, and 50 years from now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Playing with language: </a:t>
            </a:r>
            <a:r>
              <a:rPr lang="en-US" sz="2400" dirty="0" smtClean="0"/>
              <a:t>Students will use word wall vocabulary to enhance their writing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5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32528"/>
            <a:ext cx="9875520" cy="1356360"/>
          </a:xfrm>
        </p:spPr>
        <p:txBody>
          <a:bodyPr/>
          <a:lstStyle/>
          <a:p>
            <a:pPr algn="ctr"/>
            <a:r>
              <a:rPr lang="en-US" dirty="0" smtClean="0"/>
              <a:t>Grouping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278"/>
            <a:ext cx="10515600" cy="4842685"/>
          </a:xfrm>
        </p:spPr>
        <p:txBody>
          <a:bodyPr/>
          <a:lstStyle/>
          <a:p>
            <a:r>
              <a:rPr lang="en-US" b="1" dirty="0" smtClean="0"/>
              <a:t>Large group: </a:t>
            </a:r>
            <a:r>
              <a:rPr lang="en-US" i="1" dirty="0" smtClean="0"/>
              <a:t>Afternoon in the Amazon, National Geographic Kids, </a:t>
            </a:r>
            <a:r>
              <a:rPr lang="en-US" dirty="0" smtClean="0"/>
              <a:t>classroom word wall, presentations of narratives, role play food chains and haiku poems, viewing of </a:t>
            </a:r>
            <a:r>
              <a:rPr lang="en-US" i="1" dirty="0" smtClean="0"/>
              <a:t>Rio </a:t>
            </a:r>
            <a:r>
              <a:rPr lang="en-US" dirty="0" smtClean="0"/>
              <a:t>and the virtual rainforest tour, PE rainforest activities, creating </a:t>
            </a:r>
            <a:r>
              <a:rPr lang="en-US" dirty="0" err="1" smtClean="0"/>
              <a:t>rainsticks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Small group: </a:t>
            </a:r>
            <a:r>
              <a:rPr lang="en-US" dirty="0" smtClean="0"/>
              <a:t>visual flash cards, literature circles, math measuring, collaboration and discussion of environmental impacts, maps of rainforest biomes and habitats, and compose a jingle.</a:t>
            </a:r>
          </a:p>
          <a:p>
            <a:r>
              <a:rPr lang="en-US" b="1" dirty="0" smtClean="0"/>
              <a:t>Individual: </a:t>
            </a:r>
            <a:r>
              <a:rPr lang="en-US" dirty="0" smtClean="0"/>
              <a:t>narrative and haiku writing, creatin</a:t>
            </a:r>
            <a:r>
              <a:rPr lang="en-US" dirty="0" smtClean="0"/>
              <a:t>g a diorama, animal watercolor art piece, read to self, science and reading journal, and interactive storybooks 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43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Assessments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Spelling test of word wall vocabulary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Active participation in music and PE activities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 portfolio of art pieces (watercolor animal, rain stick, jingle)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6+1 Writing traits for narrative essay (rubric)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Rubric for haiku poem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Proficiency scale for math and social studies activities (maps, word problems, measurement)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Reading activities: inferences worksheets and class discussion</a:t>
            </a:r>
            <a:r>
              <a:rPr lang="en-US" dirty="0"/>
              <a:t> </a:t>
            </a:r>
            <a:r>
              <a:rPr lang="en-US" dirty="0" smtClean="0"/>
              <a:t>(informal)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Writing activities: journal entries for science observations (rubric)</a:t>
            </a:r>
          </a:p>
        </p:txBody>
      </p:sp>
    </p:spTree>
    <p:extLst>
      <p:ext uri="{BB962C8B-B14F-4D97-AF65-F5344CB8AC3E}">
        <p14:creationId xmlns:p14="http://schemas.microsoft.com/office/powerpoint/2010/main" val="2406168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7" y="258760"/>
            <a:ext cx="10515600" cy="40583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Standards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475128"/>
            <a:ext cx="5157787" cy="40341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ELA 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4118" y="891986"/>
            <a:ext cx="5773457" cy="585843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RI.3 </a:t>
            </a:r>
            <a:r>
              <a:rPr lang="en-US" sz="1800" dirty="0"/>
              <a:t>Describe the connection between a series of historical events, scientific ideas or concepts, or steps in technical procedures in a text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RI.10</a:t>
            </a:r>
            <a:r>
              <a:rPr lang="en-US" sz="1800" dirty="0" smtClean="0"/>
              <a:t> With </a:t>
            </a:r>
            <a:r>
              <a:rPr lang="en-US" sz="1800" dirty="0"/>
              <a:t>prompting and support, read informational texts appropriately complex* for grade </a:t>
            </a:r>
            <a:r>
              <a:rPr lang="en-US" sz="1800" dirty="0" smtClean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RF.4</a:t>
            </a:r>
            <a:r>
              <a:rPr lang="en-US" sz="1800" dirty="0"/>
              <a:t> Read with sufficient accuracy and fluency to support comprehension. </a:t>
            </a:r>
            <a:r>
              <a:rPr lang="en-US" sz="1800" b="1" dirty="0"/>
              <a:t>a. </a:t>
            </a:r>
            <a:r>
              <a:rPr lang="en-US" sz="1800" dirty="0"/>
              <a:t>Read on-level text with purpose and understanding. </a:t>
            </a:r>
            <a:r>
              <a:rPr lang="en-US" sz="1800" b="1" dirty="0"/>
              <a:t>b. </a:t>
            </a:r>
            <a:r>
              <a:rPr lang="en-US" sz="1800" dirty="0"/>
              <a:t>Read on-level text orally with accuracy, appropriate rate, and expression on successive readings. </a:t>
            </a:r>
            <a:r>
              <a:rPr lang="en-US" sz="1800" b="1" dirty="0"/>
              <a:t>c. </a:t>
            </a:r>
            <a:r>
              <a:rPr lang="en-US" sz="1800" dirty="0"/>
              <a:t>Use context to confirm or self-correct word recognition and understanding, rereading as necessary.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RI.7 </a:t>
            </a:r>
            <a:r>
              <a:rPr lang="en-US" sz="1800" dirty="0"/>
              <a:t>Interpret information presented visually, orally, or quantitatively </a:t>
            </a:r>
            <a:r>
              <a:rPr lang="en-US" sz="1800" dirty="0" smtClean="0"/>
              <a:t>and </a:t>
            </a:r>
            <a:r>
              <a:rPr lang="en-US" sz="1800" dirty="0"/>
              <a:t>explain how the information contributes to an understanding of the text in which it appears.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W.2 </a:t>
            </a:r>
            <a:r>
              <a:rPr lang="en-US" sz="1800" dirty="0"/>
              <a:t>Write informative/explanatory texts in which they introduce a topic, use facts and definitions to develop points, and provide a concluding statement or section.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W.3</a:t>
            </a:r>
            <a:r>
              <a:rPr lang="en-US" sz="1800" dirty="0"/>
              <a:t> Write narratives* to develop real or imagined experiences or events using effective technique, descriptive details, and clear event sequences.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7589" y="461680"/>
            <a:ext cx="5183188" cy="430307"/>
          </a:xfrm>
        </p:spPr>
        <p:txBody>
          <a:bodyPr/>
          <a:lstStyle/>
          <a:p>
            <a:pPr algn="ctr"/>
            <a:r>
              <a:rPr lang="en-US" dirty="0" smtClean="0"/>
              <a:t>ELA Standards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199" y="891987"/>
            <a:ext cx="5804647" cy="585843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W.6 </a:t>
            </a:r>
            <a:r>
              <a:rPr lang="en-US" sz="1800" dirty="0"/>
              <a:t>With some guidance and support from adults, use technology, including the Internet, to produce and publish writing as well as to interact and collaborate with others; demonstrate sufficient command of keyboarding skills to type a minimum of one page in a single sitting.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W.7 </a:t>
            </a:r>
            <a:r>
              <a:rPr lang="en-US" sz="1800" dirty="0"/>
              <a:t>Conduct short research projects that build knowledge through investigation of different aspects of a </a:t>
            </a:r>
            <a:r>
              <a:rPr lang="en-US" sz="1800" dirty="0" smtClean="0"/>
              <a:t>topic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SL.1 </a:t>
            </a:r>
            <a:r>
              <a:rPr lang="en-US" sz="1800" dirty="0"/>
              <a:t>Engage effectively in a range of collaborative discussions (one-on-one, in groups, and teacher-led) with diverse partners on grade </a:t>
            </a:r>
            <a:r>
              <a:rPr lang="en-US" sz="1800" dirty="0" smtClean="0"/>
              <a:t>appropriate topics </a:t>
            </a:r>
            <a:r>
              <a:rPr lang="en-US" sz="1800" dirty="0"/>
              <a:t>and texts, building on others’ ideas and expressing their own clearly.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SL.5</a:t>
            </a:r>
            <a:r>
              <a:rPr lang="en-US" sz="1800" dirty="0"/>
              <a:t> Add drawings or other visual displays to descriptions when appropriate to clarify ideas, thoughts, and feelings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L.4 </a:t>
            </a:r>
            <a:r>
              <a:rPr lang="en-US" sz="1800" dirty="0"/>
              <a:t>Determine or clarify the meaning of unknown and </a:t>
            </a:r>
            <a:r>
              <a:rPr lang="en-US" sz="1800" dirty="0" smtClean="0"/>
              <a:t>multiple meaning </a:t>
            </a:r>
            <a:r>
              <a:rPr lang="en-US" sz="1800" dirty="0"/>
              <a:t>words and phrases based on grade </a:t>
            </a:r>
            <a:r>
              <a:rPr lang="en-US" sz="1800" dirty="0" smtClean="0"/>
              <a:t>level </a:t>
            </a:r>
            <a:r>
              <a:rPr lang="en-US" sz="1800" dirty="0"/>
              <a:t>reading and content, choosing flexibly from an array of strategies.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L.6 </a:t>
            </a:r>
            <a:r>
              <a:rPr lang="en-US" sz="1800" dirty="0"/>
              <a:t>Acquire and use accurately grade-appropriate general academic and domain-specific words and phrases, including those that signal precise actions, emotions, or states of being </a:t>
            </a:r>
            <a:r>
              <a:rPr lang="en-US" sz="1800" dirty="0" smtClean="0"/>
              <a:t>and </a:t>
            </a:r>
            <a:r>
              <a:rPr lang="en-US" sz="1800" dirty="0"/>
              <a:t>that are basic to a particular </a:t>
            </a:r>
            <a:r>
              <a:rPr lang="en-US" sz="1800" dirty="0" smtClean="0"/>
              <a:t>topic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852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Literature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Fiction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Afternoon on the Amazon </a:t>
            </a:r>
            <a:r>
              <a:rPr lang="en-US" sz="2000" dirty="0" smtClean="0"/>
              <a:t>by Mary Pope Osborn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Magic School Bus Presents the Rain Forest </a:t>
            </a:r>
            <a:r>
              <a:rPr lang="en-US" sz="2000" dirty="0" smtClean="0"/>
              <a:t>by Tom Jackson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The Umbrella </a:t>
            </a:r>
            <a:r>
              <a:rPr lang="en-US" sz="2000" dirty="0" smtClean="0"/>
              <a:t>by Jan Brett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The Great Kapok Tree </a:t>
            </a:r>
            <a:r>
              <a:rPr lang="en-US" sz="2000" dirty="0" smtClean="0"/>
              <a:t>by Lynne Cherry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If I Ran the Rainforest </a:t>
            </a:r>
            <a:r>
              <a:rPr lang="en-US" sz="2000" dirty="0" smtClean="0"/>
              <a:t>by Bonnie Worth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“Slowly, Slowly, Slowly” Said the Sloth </a:t>
            </a:r>
            <a:r>
              <a:rPr lang="en-US" sz="2000" dirty="0" smtClean="0"/>
              <a:t>by Eric Carle </a:t>
            </a:r>
            <a:endParaRPr lang="en-US" sz="20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Nonfiction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The Living Rainforest </a:t>
            </a:r>
            <a:r>
              <a:rPr lang="en-US" sz="2000" dirty="0" smtClean="0"/>
              <a:t>by Paul </a:t>
            </a:r>
            <a:r>
              <a:rPr lang="en-US" sz="2000" dirty="0" err="1" smtClean="0"/>
              <a:t>Kratter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A Walk in the Rainforest </a:t>
            </a:r>
            <a:r>
              <a:rPr lang="en-US" sz="2000" dirty="0" smtClean="0"/>
              <a:t>by Kristin Joy Pratt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Over in the Rainforest </a:t>
            </a:r>
            <a:r>
              <a:rPr lang="en-US" sz="2000" dirty="0" smtClean="0"/>
              <a:t>by Peter and Connie </a:t>
            </a:r>
            <a:r>
              <a:rPr lang="en-US" sz="2000" dirty="0" err="1" smtClean="0"/>
              <a:t>Ropp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The Most Beautiful Roof in the World </a:t>
            </a:r>
            <a:r>
              <a:rPr lang="en-US" sz="2000" dirty="0" smtClean="0"/>
              <a:t>by Kathryn </a:t>
            </a:r>
            <a:r>
              <a:rPr lang="en-US" sz="2000" dirty="0" err="1" smtClean="0"/>
              <a:t>Lasky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/>
              <a:t>National Geographic Kids </a:t>
            </a:r>
            <a:r>
              <a:rPr lang="en-US" sz="2000" dirty="0"/>
              <a:t>by National Geographic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Discover the Amazon: the World’s Largest Rainforest </a:t>
            </a:r>
            <a:r>
              <a:rPr lang="en-US" sz="2000" dirty="0" smtClean="0"/>
              <a:t>by Lauri </a:t>
            </a:r>
            <a:r>
              <a:rPr lang="en-US" sz="2000" dirty="0" err="1" smtClean="0"/>
              <a:t>Berkenkamp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Exploring the Rainforest: Science Activities for Kids </a:t>
            </a:r>
            <a:r>
              <a:rPr lang="en-US" sz="2000" dirty="0" smtClean="0"/>
              <a:t>by Anthony Fredericks and Shawn </a:t>
            </a:r>
            <a:r>
              <a:rPr lang="en-US" sz="2000" dirty="0" err="1" smtClean="0"/>
              <a:t>Shea</a:t>
            </a:r>
            <a:r>
              <a:rPr lang="en-US" sz="2000" dirty="0" smtClean="0"/>
              <a:t> </a:t>
            </a:r>
            <a:endParaRPr lang="en-US" sz="2400" i="1" dirty="0"/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61759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671" y="128167"/>
            <a:ext cx="5157787" cy="470367"/>
          </a:xfrm>
        </p:spPr>
        <p:txBody>
          <a:bodyPr/>
          <a:lstStyle/>
          <a:p>
            <a:pPr algn="ctr"/>
            <a:r>
              <a:rPr lang="en-US" dirty="0" smtClean="0"/>
              <a:t>Science Standards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82" y="584480"/>
            <a:ext cx="5987723" cy="61928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5.1.1. </a:t>
            </a:r>
            <a:r>
              <a:rPr lang="en-US" sz="1800" dirty="0"/>
              <a:t>Use an appropriate model </a:t>
            </a:r>
            <a:r>
              <a:rPr lang="en-US" sz="1800" dirty="0" smtClean="0"/>
              <a:t>to </a:t>
            </a:r>
            <a:r>
              <a:rPr lang="en-US" sz="1800" dirty="0"/>
              <a:t>convey scientific information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5.1.2. </a:t>
            </a:r>
            <a:r>
              <a:rPr lang="en-US" sz="1800" dirty="0"/>
              <a:t>Explain how changes alter the balance within a </a:t>
            </a:r>
            <a:r>
              <a:rPr lang="en-US" sz="1800" dirty="0" smtClean="0"/>
              <a:t>system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K.2.1. </a:t>
            </a:r>
            <a:r>
              <a:rPr lang="en-US" sz="1800" dirty="0"/>
              <a:t>Use senses </a:t>
            </a:r>
            <a:r>
              <a:rPr lang="en-US" sz="1800" dirty="0" smtClean="0"/>
              <a:t>to </a:t>
            </a:r>
            <a:r>
              <a:rPr lang="en-US" sz="1800" dirty="0"/>
              <a:t>make observations about the world around them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2.2.1. </a:t>
            </a:r>
            <a:r>
              <a:rPr lang="en-US" sz="1800" dirty="0"/>
              <a:t>Ask questions and seek answers about the world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1.4.2. </a:t>
            </a:r>
            <a:r>
              <a:rPr lang="en-US" sz="1800" dirty="0"/>
              <a:t>Identify characteristics of living things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3.4.2 </a:t>
            </a:r>
            <a:r>
              <a:rPr lang="en-US" sz="1800" dirty="0" smtClean="0"/>
              <a:t>Describe </a:t>
            </a:r>
            <a:r>
              <a:rPr lang="en-US" sz="1800" dirty="0"/>
              <a:t>the life cycles of plants and animals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4.4.4. </a:t>
            </a:r>
            <a:r>
              <a:rPr lang="en-US" sz="1800" dirty="0"/>
              <a:t>Identify ways that an organism’s pattern of behavior is related to the nature of the organism’s </a:t>
            </a:r>
            <a:r>
              <a:rPr lang="en-US" sz="1800" dirty="0" smtClean="0"/>
              <a:t>environment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5.4.3. </a:t>
            </a:r>
            <a:r>
              <a:rPr lang="en-US" sz="1800" dirty="0"/>
              <a:t>Identify the producers, consumers, and decomposers in a food web.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2.5.1</a:t>
            </a:r>
            <a:r>
              <a:rPr lang="en-US" sz="1800" dirty="0"/>
              <a:t>. Describe the patterns and characteristics of the four seasons, and how these changes in weather influence plant, animal, and human activities.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2.6.2. </a:t>
            </a:r>
            <a:r>
              <a:rPr lang="en-US" sz="1800" dirty="0"/>
              <a:t>Explain how </a:t>
            </a:r>
            <a:r>
              <a:rPr lang="en-US" sz="1800" dirty="0" smtClean="0"/>
              <a:t>models can </a:t>
            </a:r>
            <a:r>
              <a:rPr lang="en-US" sz="1800" dirty="0"/>
              <a:t>be used to understand science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5.6.1. </a:t>
            </a:r>
            <a:r>
              <a:rPr lang="en-US" sz="1800" dirty="0"/>
              <a:t>Use technology to design a solution to a problem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1.7.2. </a:t>
            </a:r>
            <a:r>
              <a:rPr lang="en-US" sz="1800" dirty="0"/>
              <a:t>Describe ways that humans influence their </a:t>
            </a:r>
            <a:r>
              <a:rPr lang="en-US" sz="1800" dirty="0" smtClean="0"/>
              <a:t>environment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8405" y="125178"/>
            <a:ext cx="5183188" cy="459301"/>
          </a:xfrm>
        </p:spPr>
        <p:txBody>
          <a:bodyPr/>
          <a:lstStyle/>
          <a:p>
            <a:pPr algn="ctr"/>
            <a:r>
              <a:rPr lang="en-US" dirty="0" smtClean="0"/>
              <a:t>Mathematics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598534"/>
            <a:ext cx="5885329" cy="61787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K.OA.1 </a:t>
            </a:r>
            <a:r>
              <a:rPr lang="en-US" sz="1800" dirty="0"/>
              <a:t>Represent addition and subtraction with objects, fingers, mental images, drawings, sounds </a:t>
            </a:r>
            <a:r>
              <a:rPr lang="en-US" sz="1800" dirty="0" smtClean="0"/>
              <a:t>acting </a:t>
            </a:r>
            <a:r>
              <a:rPr lang="en-US" sz="1800" dirty="0"/>
              <a:t>out situations, verbal explanations, expressions, or equations.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1.MD.4</a:t>
            </a:r>
            <a:r>
              <a:rPr lang="en-US" sz="1800" dirty="0"/>
              <a:t> Organize, represent, and interpret data with up to three categories; ask and answer questions about the total number of data points, how many in each category, and how many more or less are in one category than in another.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2.MD.3</a:t>
            </a:r>
            <a:r>
              <a:rPr lang="en-US" sz="1800" dirty="0"/>
              <a:t> </a:t>
            </a:r>
            <a:r>
              <a:rPr lang="en-US" sz="1800" dirty="0" smtClean="0"/>
              <a:t>Estimate </a:t>
            </a:r>
            <a:r>
              <a:rPr lang="en-US" sz="1800" dirty="0"/>
              <a:t>lengths using units of inches, feet, centimeters, and meters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3.OA.3</a:t>
            </a:r>
            <a:r>
              <a:rPr lang="en-US" sz="1800" dirty="0"/>
              <a:t> Use multiplication and division within 100 to solve word problems in situations involving equal groups, arrays, and measurement quantities, e.g., by using drawings and equations with a symbol for the unknown number to represent the </a:t>
            </a:r>
            <a:r>
              <a:rPr lang="en-US" sz="1800" dirty="0" smtClean="0"/>
              <a:t>problem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4.OA.2 </a:t>
            </a:r>
            <a:r>
              <a:rPr lang="en-US" sz="1800" dirty="0"/>
              <a:t>Multiply or divide to solve word problems involving multiplicative </a:t>
            </a:r>
            <a:r>
              <a:rPr lang="en-US" sz="1800" dirty="0" smtClean="0"/>
              <a:t>comparison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5.NF.6 </a:t>
            </a:r>
            <a:r>
              <a:rPr lang="en-US" sz="1800" dirty="0"/>
              <a:t>Solve </a:t>
            </a:r>
            <a:r>
              <a:rPr lang="en-US" sz="1800"/>
              <a:t>real-world </a:t>
            </a:r>
            <a:r>
              <a:rPr lang="en-US" sz="1800" smtClean="0"/>
              <a:t>problems </a:t>
            </a:r>
            <a:r>
              <a:rPr lang="en-US" sz="1800" dirty="0"/>
              <a:t>involving multiplication of fractions and mixed </a:t>
            </a:r>
            <a:r>
              <a:rPr lang="en-US" sz="1800" dirty="0" smtClean="0"/>
              <a:t>numbers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3202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4095" y="293314"/>
            <a:ext cx="5157787" cy="461122"/>
          </a:xfrm>
        </p:spPr>
        <p:txBody>
          <a:bodyPr/>
          <a:lstStyle/>
          <a:p>
            <a:r>
              <a:rPr lang="en-US" dirty="0" smtClean="0"/>
              <a:t>Social Studies Standards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461122"/>
            <a:ext cx="5157787" cy="5728541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2.1.2 </a:t>
            </a:r>
            <a:r>
              <a:rPr lang="en-US" sz="2000" dirty="0"/>
              <a:t>Apply map skills (i.e., cardinal directions, map key, symbols)  to read a simple map </a:t>
            </a:r>
            <a:endParaRPr lang="en-US" sz="2000" dirty="0" smtClean="0"/>
          </a:p>
          <a:p>
            <a:r>
              <a:rPr lang="en-US" sz="2000" dirty="0"/>
              <a:t>3.1.1 Use labels, symbols, compass rose (i.e., intermediate directions), and legends to locate physical features on a map </a:t>
            </a:r>
            <a:endParaRPr lang="en-US" sz="2000" dirty="0" smtClean="0"/>
          </a:p>
          <a:p>
            <a:r>
              <a:rPr lang="en-US" sz="2000" dirty="0"/>
              <a:t>4.3.2 Identify ways that natural resources (e.g., soil, minerals, trees, fish, people) contribute to the economy of the local community and North Dakota </a:t>
            </a:r>
            <a:endParaRPr lang="en-US" sz="2000" dirty="0" smtClean="0"/>
          </a:p>
          <a:p>
            <a:r>
              <a:rPr lang="en-US" sz="2000" dirty="0"/>
              <a:t>5.3.2 Explain the relationships between scarcity and resources (e.g., home building materials, food, clothing, </a:t>
            </a:r>
            <a:r>
              <a:rPr lang="en-US" sz="2000" dirty="0" smtClean="0"/>
              <a:t>hunting</a:t>
            </a:r>
          </a:p>
          <a:p>
            <a:r>
              <a:rPr lang="en-US" sz="2000" dirty="0"/>
              <a:t>4.5.6  Describe ways geography has affected  the development (e.g., the development of transportation, communication, industry, and land use)  of the state over time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1882" y="230561"/>
            <a:ext cx="5183188" cy="523875"/>
          </a:xfrm>
        </p:spPr>
        <p:txBody>
          <a:bodyPr/>
          <a:lstStyle/>
          <a:p>
            <a:r>
              <a:rPr lang="en-US" dirty="0" smtClean="0"/>
              <a:t>Social Studies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523875"/>
            <a:ext cx="5183188" cy="5665788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5.5.3 </a:t>
            </a:r>
            <a:r>
              <a:rPr lang="en-US" sz="2000" dirty="0"/>
              <a:t>Explain how human activity (e.g., settlement patterns, migration) affects the physical environment (e.g., soil uses, economy, pollution, use of energy </a:t>
            </a:r>
            <a:r>
              <a:rPr lang="en-US" sz="2000" dirty="0" smtClean="0"/>
              <a:t>sources</a:t>
            </a:r>
          </a:p>
          <a:p>
            <a:r>
              <a:rPr lang="en-US" sz="2000" dirty="0"/>
              <a:t>1.5.1 Identify Earth’s geographical landforms (e.g., islands, mountains, plains, hills, bodies of water)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4501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412" y="149402"/>
            <a:ext cx="5157787" cy="505946"/>
          </a:xfrm>
        </p:spPr>
        <p:txBody>
          <a:bodyPr/>
          <a:lstStyle/>
          <a:p>
            <a:pPr algn="ctr"/>
            <a:r>
              <a:rPr lang="en-US" dirty="0" smtClean="0"/>
              <a:t>Music Standards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612" y="636494"/>
            <a:ext cx="5898963" cy="608703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4.3.1</a:t>
            </a:r>
            <a:r>
              <a:rPr lang="en-US" sz="1800" dirty="0"/>
              <a:t>  Improvise simple melodies, rhythmic and melodic variations, and accompaniments.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4.4.1 </a:t>
            </a:r>
            <a:r>
              <a:rPr lang="en-US" sz="1800" dirty="0"/>
              <a:t> Create and arrange music to accompany readings or dramatizations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4.6.4</a:t>
            </a:r>
            <a:r>
              <a:rPr lang="en-US" sz="1800" dirty="0"/>
              <a:t>  Know the sounds of a variety of instruments and voices from various cultures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4.9.3</a:t>
            </a:r>
            <a:r>
              <a:rPr lang="en-US" sz="1800" dirty="0"/>
              <a:t>  Know various </a:t>
            </a:r>
            <a:r>
              <a:rPr lang="en-US" sz="1800" dirty="0" smtClean="0"/>
              <a:t>uses </a:t>
            </a:r>
            <a:r>
              <a:rPr lang="en-US" sz="1800" dirty="0"/>
              <a:t>of music in daily experiences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8.4.2</a:t>
            </a:r>
            <a:r>
              <a:rPr lang="en-US" sz="1800" dirty="0"/>
              <a:t>  Arrange simple pieces for voices or instruments other than those for which the pieces were written.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8.7.1</a:t>
            </a:r>
            <a:r>
              <a:rPr lang="en-US" sz="1800" dirty="0"/>
              <a:t>  Know how to evaluate the quality and effectiveness of music and music performances.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/>
              <a:t>Visual Art Standards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4.1.5 </a:t>
            </a:r>
            <a:r>
              <a:rPr lang="en-US" sz="1800" dirty="0" smtClean="0"/>
              <a:t> </a:t>
            </a:r>
            <a:r>
              <a:rPr lang="en-US" sz="1800" dirty="0"/>
              <a:t>Know how different visual art media*, techniques*, and processes* are used to communicate ideas, experience, and stories.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4.5.1 </a:t>
            </a:r>
            <a:r>
              <a:rPr lang="en-US" sz="1800" dirty="0"/>
              <a:t> Know various purposes for creating works of art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8.3.1</a:t>
            </a:r>
            <a:r>
              <a:rPr lang="en-US" sz="1800" dirty="0"/>
              <a:t>  Understand how to apply subjects, themes, symbols and ideas in visual art to communicate ideas*.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6798" y="185261"/>
            <a:ext cx="5183188" cy="470087"/>
          </a:xfrm>
        </p:spPr>
        <p:txBody>
          <a:bodyPr/>
          <a:lstStyle/>
          <a:p>
            <a:pPr algn="ctr"/>
            <a:r>
              <a:rPr lang="en-US" dirty="0" smtClean="0"/>
              <a:t>Physical Education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505946"/>
            <a:ext cx="5858435" cy="62175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S1.E1.K</a:t>
            </a:r>
            <a:r>
              <a:rPr lang="en-US" sz="2000" dirty="0" smtClean="0"/>
              <a:t> Performs </a:t>
            </a:r>
            <a:r>
              <a:rPr lang="en-US" sz="2000" dirty="0"/>
              <a:t>locomotor skills (walking, hopping, galloping, running, sliding, skipping) while maintaining balance.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S1.E5.1</a:t>
            </a:r>
            <a:r>
              <a:rPr lang="en-US" sz="2000" dirty="0" smtClean="0"/>
              <a:t> Combines </a:t>
            </a:r>
            <a:r>
              <a:rPr lang="en-US" sz="2000" dirty="0"/>
              <a:t>locomotor and </a:t>
            </a:r>
            <a:r>
              <a:rPr lang="en-US" sz="2000" dirty="0" smtClean="0"/>
              <a:t>non-locomotor </a:t>
            </a:r>
            <a:r>
              <a:rPr lang="en-US" sz="2000" dirty="0"/>
              <a:t>skills in a teacher-led rhythmic pattern</a:t>
            </a:r>
            <a:r>
              <a:rPr lang="en-US" sz="20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S3.E2.2 </a:t>
            </a:r>
            <a:r>
              <a:rPr lang="en-US" sz="2000" dirty="0" smtClean="0"/>
              <a:t>Actively </a:t>
            </a:r>
            <a:r>
              <a:rPr lang="en-US" sz="2000" dirty="0"/>
              <a:t>engages in physical education class in response to instruction and practice.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S3.E3.2a</a:t>
            </a:r>
            <a:r>
              <a:rPr lang="en-US" sz="2000" dirty="0"/>
              <a:t> </a:t>
            </a:r>
            <a:r>
              <a:rPr lang="en-US" sz="2000" dirty="0" smtClean="0"/>
              <a:t>Recognizes </a:t>
            </a:r>
            <a:r>
              <a:rPr lang="en-US" sz="2000" dirty="0"/>
              <a:t>the use of the body as resistance (e.g., holds body in plank position, animal walks) for developing strength.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S1.E2.4</a:t>
            </a:r>
            <a:r>
              <a:rPr lang="en-US" sz="2000" dirty="0"/>
              <a:t> </a:t>
            </a:r>
            <a:r>
              <a:rPr lang="en-US" sz="2000" dirty="0" smtClean="0"/>
              <a:t>Runs </a:t>
            </a:r>
            <a:r>
              <a:rPr lang="en-US" sz="2000" dirty="0"/>
              <a:t>for distance using a mature pattern</a:t>
            </a:r>
            <a:r>
              <a:rPr lang="en-US" sz="20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S2.E5.5a </a:t>
            </a:r>
            <a:r>
              <a:rPr lang="en-US" sz="2000" dirty="0" smtClean="0"/>
              <a:t>Applies </a:t>
            </a:r>
            <a:r>
              <a:rPr lang="en-US" sz="2000" dirty="0"/>
              <a:t>basic offensive and defensive strategies and tactics in invasion </a:t>
            </a:r>
            <a:r>
              <a:rPr lang="en-US" sz="2000" dirty="0" smtClean="0"/>
              <a:t>small-sided </a:t>
            </a:r>
            <a:r>
              <a:rPr lang="en-US" sz="2000" dirty="0"/>
              <a:t>practice </a:t>
            </a:r>
            <a:r>
              <a:rPr lang="en-US" sz="2000" dirty="0" smtClean="0"/>
              <a:t>tasks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S4.E6.5</a:t>
            </a:r>
            <a:r>
              <a:rPr lang="en-US" sz="2000" dirty="0" smtClean="0"/>
              <a:t> Applies </a:t>
            </a:r>
            <a:r>
              <a:rPr lang="en-US" sz="2000" dirty="0"/>
              <a:t>safety principles with age-appropriate physical activities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4243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94367"/>
              </p:ext>
            </p:extLst>
          </p:nvPr>
        </p:nvGraphicFramePr>
        <p:xfrm>
          <a:off x="1414021" y="1"/>
          <a:ext cx="10589723" cy="678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169"/>
                <a:gridCol w="2121031"/>
                <a:gridCol w="1778661"/>
                <a:gridCol w="1764954"/>
                <a:gridCol w="1764954"/>
                <a:gridCol w="1764954"/>
              </a:tblGrid>
              <a:tr h="47133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Tuesday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Wednesday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Thursday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Friday</a:t>
                      </a:r>
                      <a:endParaRPr lang="en-US" b="1" dirty="0"/>
                    </a:p>
                  </a:txBody>
                  <a:tcPr/>
                </a:tc>
              </a:tr>
              <a:tr h="9070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Language</a:t>
                      </a:r>
                      <a:r>
                        <a:rPr lang="en-US" b="1" baseline="0" dirty="0" smtClean="0"/>
                        <a:t> Arts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Create</a:t>
                      </a:r>
                      <a:r>
                        <a:rPr lang="en-US" sz="1400" baseline="0" dirty="0" smtClean="0"/>
                        <a:t> word wall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Begin </a:t>
                      </a:r>
                      <a:r>
                        <a:rPr lang="en-US" sz="1400" i="1" baseline="0" dirty="0" smtClean="0"/>
                        <a:t>Afternoon in the Amazon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baseline="0" dirty="0" smtClean="0"/>
                        <a:t>Discuss what students already know about the rainforest (KWL)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Begin animal</a:t>
                      </a:r>
                      <a:r>
                        <a:rPr lang="en-US" sz="1400" baseline="0" dirty="0" smtClean="0"/>
                        <a:t> writing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Read-to-self and literature circle 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Finish animal writing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Begin narrative writing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Afternoon in the Amazon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Haiku poems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Read-to-self and literature circle rotation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Narrative writing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“How can</a:t>
                      </a:r>
                      <a:r>
                        <a:rPr lang="en-US" sz="1400" baseline="0" dirty="0" smtClean="0"/>
                        <a:t> I save the rainforest?”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baseline="0" dirty="0" smtClean="0"/>
                        <a:t>Afternoon in the Amazon</a:t>
                      </a:r>
                      <a:endParaRPr lang="en-US" sz="1400" i="1" dirty="0"/>
                    </a:p>
                  </a:txBody>
                  <a:tcPr/>
                </a:tc>
              </a:tr>
              <a:tr h="8984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Rainforest</a:t>
                      </a:r>
                      <a:r>
                        <a:rPr lang="en-US" sz="1400" baseline="0" dirty="0" smtClean="0"/>
                        <a:t> word problems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Plant/animal</a:t>
                      </a:r>
                      <a:r>
                        <a:rPr lang="en-US" sz="1400" baseline="0" dirty="0" smtClean="0"/>
                        <a:t> population line plots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Plant/animal population</a:t>
                      </a:r>
                      <a:r>
                        <a:rPr lang="en-US" sz="1400" baseline="0" dirty="0" smtClean="0"/>
                        <a:t> line plots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Measure</a:t>
                      </a:r>
                      <a:r>
                        <a:rPr lang="en-US" sz="1400" baseline="0" dirty="0" smtClean="0"/>
                        <a:t> and record tree/rainforest layers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Measure</a:t>
                      </a:r>
                      <a:r>
                        <a:rPr lang="en-US" sz="1400" baseline="0" dirty="0" smtClean="0"/>
                        <a:t> and record tree/rainforest layers</a:t>
                      </a:r>
                      <a:endParaRPr lang="en-US" sz="1400" dirty="0"/>
                    </a:p>
                  </a:txBody>
                  <a:tcPr/>
                </a:tc>
              </a:tr>
              <a:tr h="8037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Physical Education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Welcome to the Jungle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Musical Forest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“Vine Tag”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“Rainforest Predators”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“Rainforest Predators”</a:t>
                      </a:r>
                      <a:endParaRPr lang="en-US" sz="1400" dirty="0"/>
                    </a:p>
                  </a:txBody>
                  <a:tcPr/>
                </a:tc>
              </a:tr>
              <a:tr h="7729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Music/Art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Listen to rainforest sounds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Create rain sticks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Create rainforest</a:t>
                      </a:r>
                      <a:r>
                        <a:rPr lang="en-US" sz="1400" baseline="0" dirty="0" smtClean="0"/>
                        <a:t> jingle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Animal</a:t>
                      </a:r>
                      <a:r>
                        <a:rPr lang="en-US" sz="1400" baseline="0" dirty="0" smtClean="0"/>
                        <a:t> watercolors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Texture experiments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Visual representation for haiku poem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Start dioramas</a:t>
                      </a:r>
                      <a:endParaRPr lang="en-US" sz="1400" dirty="0"/>
                    </a:p>
                  </a:txBody>
                  <a:tcPr/>
                </a:tc>
              </a:tr>
              <a:tr h="122548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Science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Virtual tour of the rainforest (Smart Board)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Choose rainforest animal to</a:t>
                      </a:r>
                      <a:r>
                        <a:rPr lang="en-US" sz="1400" baseline="0" dirty="0" smtClean="0"/>
                        <a:t>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Chart</a:t>
                      </a:r>
                      <a:r>
                        <a:rPr lang="en-US" sz="1400" baseline="0" dirty="0" smtClean="0"/>
                        <a:t> plants and animals in journals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Producers</a:t>
                      </a:r>
                      <a:r>
                        <a:rPr lang="en-US" sz="1400" baseline="0" dirty="0" smtClean="0"/>
                        <a:t> and consumers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Food chain/web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Introduce</a:t>
                      </a:r>
                      <a:r>
                        <a:rPr lang="en-US" sz="1400" baseline="0" dirty="0" smtClean="0"/>
                        <a:t> habitats and biomes</a:t>
                      </a:r>
                      <a:endParaRPr lang="en-US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Seasonal weather reports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  <a:tr h="10253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Social Studies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Rainforest world map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Begin Amazon forest legend/key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Human impact on rainforest environment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Finish Amazon forest legend and key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Rainforest products used in North</a:t>
                      </a:r>
                      <a:r>
                        <a:rPr lang="en-US" sz="1400" baseline="0" dirty="0" smtClean="0"/>
                        <a:t> Dakota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“How can I save the rainforest?”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04200"/>
              </p:ext>
            </p:extLst>
          </p:nvPr>
        </p:nvGraphicFramePr>
        <p:xfrm>
          <a:off x="-128497" y="1"/>
          <a:ext cx="1542518" cy="6815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518"/>
              </a:tblGrid>
              <a:tr h="361036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Morning</a:t>
                      </a:r>
                    </a:p>
                  </a:txBody>
                  <a:tcPr/>
                </a:tc>
              </a:tr>
              <a:tr h="320521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Afternoon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3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Theme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will participate in a thematic study focused on the Rainforest. This unit will integrate language arts, science, mathematics, social studies, art, music and physical education.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Students will learn about the environment of the rainforest as well as the variety of animals, terrain and weather in the rainforest.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9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Reading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read a variety of fiction and nonfiction books through a variety of strategies: read-to-self, read-to-partner, whole group read, and small group read (literature circles).</a:t>
            </a:r>
          </a:p>
          <a:p>
            <a:r>
              <a:rPr lang="en-US" dirty="0" smtClean="0"/>
              <a:t>Teacher will read aloud </a:t>
            </a:r>
            <a:r>
              <a:rPr lang="en-US" i="1" dirty="0" smtClean="0"/>
              <a:t>Afternoon in the Amazon </a:t>
            </a:r>
            <a:r>
              <a:rPr lang="en-US" dirty="0" smtClean="0"/>
              <a:t>daily/weekly</a:t>
            </a:r>
          </a:p>
          <a:p>
            <a:r>
              <a:rPr lang="en-US" dirty="0" smtClean="0"/>
              <a:t>Students will read aloud their Rainforest poems to the class</a:t>
            </a:r>
          </a:p>
          <a:p>
            <a:r>
              <a:rPr lang="en-US" dirty="0" smtClean="0"/>
              <a:t>Students will present their written narrative about their experiences in the Rainforest.</a:t>
            </a:r>
          </a:p>
          <a:p>
            <a:r>
              <a:rPr lang="en-US" dirty="0" smtClean="0"/>
              <a:t>Students will read </a:t>
            </a:r>
            <a:r>
              <a:rPr lang="en-US" i="1" dirty="0" smtClean="0"/>
              <a:t>National Geographic Kids </a:t>
            </a:r>
            <a:r>
              <a:rPr lang="en-US" dirty="0" smtClean="0"/>
              <a:t>aloud as a whole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9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Writing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write fictional narratives on their experience in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write haiku poems about the rainforest and include an illustration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write journal entries on their chosen animal from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create a classroom word wall including words about the rainforest and its inhabitants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write a persuasive essay on how to save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254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Speaking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present their written poems and narratives to the whole class.</a:t>
            </a:r>
          </a:p>
          <a:p>
            <a:r>
              <a:rPr lang="en-US" dirty="0" smtClean="0"/>
              <a:t>Students will use visuals to present their chosen rainforest animal to the class.</a:t>
            </a:r>
          </a:p>
          <a:p>
            <a:r>
              <a:rPr lang="en-US" dirty="0" smtClean="0"/>
              <a:t>Students will explain their diorama display and provide specific details of their diorama.</a:t>
            </a:r>
          </a:p>
          <a:p>
            <a:r>
              <a:rPr lang="en-US" dirty="0" smtClean="0"/>
              <a:t>Students will act out their food chain/web of the rainforest habitats</a:t>
            </a:r>
          </a:p>
          <a:p>
            <a:r>
              <a:rPr lang="en-US" dirty="0" smtClean="0"/>
              <a:t>Students will be capable of reading aloud as a whole and small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Listening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be active listeners while their peers present their narratives, poems and animal descriptions.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listen to rainforest sounds (animals, rain, insects) and be asked to identify or make inferences about the sounds.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listen to read </a:t>
            </a:r>
            <a:r>
              <a:rPr lang="en-US" dirty="0" smtClean="0"/>
              <a:t>aloud </a:t>
            </a:r>
            <a:r>
              <a:rPr lang="en-US" dirty="0" smtClean="0"/>
              <a:t>and interactive storybooks online.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1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Viewing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Watch the movie </a:t>
            </a:r>
            <a:r>
              <a:rPr lang="en-US" i="1" dirty="0" smtClean="0"/>
              <a:t>Rio </a:t>
            </a:r>
            <a:r>
              <a:rPr lang="en-US" dirty="0" smtClean="0"/>
              <a:t>and students will fill out a details sheet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Watch the virtual tour of </a:t>
            </a:r>
            <a:r>
              <a:rPr lang="en-US" i="1" dirty="0" smtClean="0"/>
              <a:t>Explore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practice their ecosystem and habitat vocabulary with visual flash cards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view their created KWL charts on the rainforest as a whole group in discussion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View YouTube/</a:t>
            </a:r>
            <a:r>
              <a:rPr lang="en-US" dirty="0" err="1" smtClean="0"/>
              <a:t>TeacherTube</a:t>
            </a:r>
            <a:r>
              <a:rPr lang="en-US" dirty="0" smtClean="0"/>
              <a:t> videos on different animals of the rainforest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Students will view their word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Visually Representing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create a diorama representing their habitat or biome of the rainforest.</a:t>
            </a:r>
          </a:p>
          <a:p>
            <a:r>
              <a:rPr lang="en-US" dirty="0" smtClean="0"/>
              <a:t>Students will create an art visual to go along with their poem to display in the hallway.</a:t>
            </a:r>
          </a:p>
          <a:p>
            <a:r>
              <a:rPr lang="en-US" dirty="0" smtClean="0"/>
              <a:t>Students will create the layers of the rainforest and include in it the animals that live in each layer </a:t>
            </a:r>
          </a:p>
          <a:p>
            <a:r>
              <a:rPr lang="en-US" dirty="0" smtClean="0"/>
              <a:t>Students create a visual representation of their “What am I?” rainforest animal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10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728</TotalTime>
  <Words>2708</Words>
  <Application>Microsoft Office PowerPoint</Application>
  <PresentationFormat>Widescreen</PresentationFormat>
  <Paragraphs>262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Corbel</vt:lpstr>
      <vt:lpstr>Basis</vt:lpstr>
      <vt:lpstr>Rain Forest Unit Literature Focus Unit</vt:lpstr>
      <vt:lpstr>Literature Selection</vt:lpstr>
      <vt:lpstr>Theme Study</vt:lpstr>
      <vt:lpstr>Language Arts: Reading Activities</vt:lpstr>
      <vt:lpstr>Language Arts: Writing Activities </vt:lpstr>
      <vt:lpstr>Language Arts: Speaking Activities </vt:lpstr>
      <vt:lpstr>Language Arts: Listening Activities </vt:lpstr>
      <vt:lpstr>Language Arts: Viewing Activities </vt:lpstr>
      <vt:lpstr>Language Arts: Visually Representing Activities </vt:lpstr>
      <vt:lpstr>Science Activities </vt:lpstr>
      <vt:lpstr>Mathematics Activities </vt:lpstr>
      <vt:lpstr>Social Studies Activities </vt:lpstr>
      <vt:lpstr>Music and Art Activities </vt:lpstr>
      <vt:lpstr>Physical Education Activities </vt:lpstr>
      <vt:lpstr>Technology </vt:lpstr>
      <vt:lpstr>Language Arts Strategies </vt:lpstr>
      <vt:lpstr>Grouping Patterns</vt:lpstr>
      <vt:lpstr>Assessments </vt:lpstr>
      <vt:lpstr>Standards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j</dc:creator>
  <cp:lastModifiedBy>catherine j</cp:lastModifiedBy>
  <cp:revision>163</cp:revision>
  <dcterms:created xsi:type="dcterms:W3CDTF">2015-11-25T18:05:28Z</dcterms:created>
  <dcterms:modified xsi:type="dcterms:W3CDTF">2015-12-09T17:11:38Z</dcterms:modified>
</cp:coreProperties>
</file>