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5143500" type="screen16x9"/>
  <p:notesSz cx="6858000" cy="9144000"/>
  <p:embeddedFontLst>
    <p:embeddedFont>
      <p:font typeface="Oswald" panose="020B0604020202020204" charset="0"/>
      <p:regular r:id="rId17"/>
      <p:bold r:id="rId18"/>
    </p:embeddedFont>
    <p:embeddedFont>
      <p:font typeface="Average" panose="020B0604020202020204" charset="0"/>
      <p:regular r:id="rId1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9" d="100"/>
          <a:sy n="49" d="100"/>
        </p:scale>
        <p:origin x="46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2.fntdata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1.fntdata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37845731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9053702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5745556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 have more notes in a word document, so I can expand if I have more time to speak. :)</a:t>
            </a:r>
          </a:p>
        </p:txBody>
      </p:sp>
    </p:spTree>
    <p:extLst>
      <p:ext uri="{BB962C8B-B14F-4D97-AF65-F5344CB8AC3E}">
        <p14:creationId xmlns:p14="http://schemas.microsoft.com/office/powerpoint/2010/main" val="214183433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4528953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8029642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951662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759505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337754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830786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826956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285495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728169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515118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773638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Shape 10"/>
          <p:cNvGrpSpPr/>
          <p:nvPr/>
        </p:nvGrpSpPr>
        <p:grpSpPr>
          <a:xfrm>
            <a:off x="4350278" y="2855377"/>
            <a:ext cx="443588" cy="105632"/>
            <a:chOff x="4137525" y="2915950"/>
            <a:chExt cx="869100" cy="207000"/>
          </a:xfrm>
        </p:grpSpPr>
        <p:sp>
          <p:nvSpPr>
            <p:cNvPr id="11" name="Shape 11"/>
            <p:cNvSpPr/>
            <p:nvPr/>
          </p:nvSpPr>
          <p:spPr>
            <a:xfrm>
              <a:off x="446857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" name="Shape 12"/>
            <p:cNvSpPr/>
            <p:nvPr/>
          </p:nvSpPr>
          <p:spPr>
            <a:xfrm>
              <a:off x="47996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>
              <a:off x="41375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14" name="Shape 14"/>
          <p:cNvSpPr txBox="1">
            <a:spLocks noGrp="1"/>
          </p:cNvSpPr>
          <p:nvPr>
            <p:ph type="ctrTitle"/>
          </p:nvPr>
        </p:nvSpPr>
        <p:spPr>
          <a:xfrm>
            <a:off x="671257" y="990800"/>
            <a:ext cx="7801500" cy="17301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ubTitle" idx="1"/>
          </p:nvPr>
        </p:nvSpPr>
        <p:spPr>
          <a:xfrm>
            <a:off x="671250" y="3174875"/>
            <a:ext cx="7801500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311700" y="1255275"/>
            <a:ext cx="8520600" cy="1890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671250" y="2141250"/>
            <a:ext cx="7852200" cy="8610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lt2"/>
        </a:solidFill>
        <a:effectLst/>
      </p:bgPr>
    </p:bg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62271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41" name="Shape 41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ubTitle" idx="1"/>
          </p:nvPr>
        </p:nvSpPr>
        <p:spPr>
          <a:xfrm>
            <a:off x="265500" y="2845200"/>
            <a:ext cx="4045200" cy="1345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Oswald"/>
              <a:buNone/>
              <a:defRPr sz="21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SzPct val="100000"/>
              <a:buFont typeface="Average"/>
              <a:defRPr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rPr>
              <a:t>‹#›</a:t>
            </a:fld>
            <a:endParaRPr lang="en" sz="1000">
              <a:solidFill>
                <a:schemeClr val="accent3"/>
              </a:solidFill>
              <a:latin typeface="Average"/>
              <a:ea typeface="Average"/>
              <a:cs typeface="Average"/>
              <a:sym typeface="Average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brpkjT9m2Oo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www.youtube.com/watch?v=NWv1VdDeoRY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be.com/v/brpkjT9m2Oo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ctrTitle"/>
          </p:nvPr>
        </p:nvSpPr>
        <p:spPr>
          <a:xfrm>
            <a:off x="671257" y="990800"/>
            <a:ext cx="7801500" cy="17301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Growth Mindset</a:t>
            </a:r>
          </a:p>
        </p:txBody>
      </p:sp>
      <p:sp>
        <p:nvSpPr>
          <p:cNvPr id="60" name="Shape 60"/>
          <p:cNvSpPr txBox="1">
            <a:spLocks noGrp="1"/>
          </p:cNvSpPr>
          <p:nvPr>
            <p:ph type="subTitle" idx="1"/>
          </p:nvPr>
        </p:nvSpPr>
        <p:spPr>
          <a:xfrm>
            <a:off x="151275" y="3174875"/>
            <a:ext cx="8752500" cy="1417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Presented by University of Mary students:</a:t>
            </a:r>
          </a:p>
          <a:p>
            <a:pPr lvl="0">
              <a:spcBef>
                <a:spcPts val="0"/>
              </a:spcBef>
              <a:buNone/>
            </a:pPr>
            <a:endParaRPr sz="600"/>
          </a:p>
          <a:p>
            <a:pPr lvl="0">
              <a:spcBef>
                <a:spcPts val="0"/>
              </a:spcBef>
              <a:buNone/>
            </a:pPr>
            <a:r>
              <a:rPr lang="en" sz="1800"/>
              <a:t>Catherine Gibbens, Juliana Berger, Catherine Mahrer, Rachel Pankratz, and Peter Foley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Why is Growth Mindset Important?-For Teachers</a:t>
            </a:r>
          </a:p>
        </p:txBody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lr>
                <a:schemeClr val="dk1"/>
              </a:buClr>
            </a:pPr>
            <a:r>
              <a:rPr lang="en">
                <a:solidFill>
                  <a:schemeClr val="dk1"/>
                </a:solidFill>
              </a:rPr>
              <a:t>What’s the goal?</a:t>
            </a:r>
          </a:p>
          <a:p>
            <a:pPr marL="914400" lvl="1" indent="-228600" rtl="0">
              <a:spcBef>
                <a:spcPts val="0"/>
              </a:spcBef>
              <a:buClr>
                <a:schemeClr val="dk1"/>
              </a:buClr>
            </a:pPr>
            <a:r>
              <a:rPr lang="en">
                <a:solidFill>
                  <a:schemeClr val="dk1"/>
                </a:solidFill>
              </a:rPr>
              <a:t>ALWAYS learning and improving</a:t>
            </a:r>
          </a:p>
          <a:p>
            <a:pPr marL="457200" lvl="0" indent="-228600" rtl="0">
              <a:spcBef>
                <a:spcPts val="0"/>
              </a:spcBef>
              <a:buClr>
                <a:schemeClr val="dk1"/>
              </a:buClr>
            </a:pPr>
            <a:r>
              <a:rPr lang="en">
                <a:solidFill>
                  <a:schemeClr val="dk1"/>
                </a:solidFill>
              </a:rPr>
              <a:t>Parallels between athletes and students</a:t>
            </a:r>
          </a:p>
          <a:p>
            <a:pPr marL="457200" lvl="0" indent="-228600" rtl="0">
              <a:spcBef>
                <a:spcPts val="0"/>
              </a:spcBef>
              <a:buClr>
                <a:schemeClr val="dk1"/>
              </a:buClr>
            </a:pPr>
            <a:r>
              <a:rPr lang="en">
                <a:solidFill>
                  <a:schemeClr val="dk1"/>
                </a:solidFill>
              </a:rPr>
              <a:t>What does the cross country athlete do differently than other athletes?</a:t>
            </a:r>
          </a:p>
          <a:p>
            <a:pPr marL="914400" lvl="1" indent="-228600" rtl="0">
              <a:spcBef>
                <a:spcPts val="0"/>
              </a:spcBef>
              <a:buClr>
                <a:schemeClr val="dk1"/>
              </a:buClr>
            </a:pPr>
            <a:r>
              <a:rPr lang="en">
                <a:solidFill>
                  <a:schemeClr val="dk1"/>
                </a:solidFill>
              </a:rPr>
              <a:t>Does not have the, “I’m just not good,” attitude.</a:t>
            </a:r>
          </a:p>
          <a:p>
            <a:pPr marL="457200" lvl="0" indent="-228600" rtl="0">
              <a:spcBef>
                <a:spcPts val="0"/>
              </a:spcBef>
              <a:buClr>
                <a:schemeClr val="dk1"/>
              </a:buClr>
            </a:pPr>
            <a:r>
              <a:rPr lang="en">
                <a:solidFill>
                  <a:schemeClr val="dk1"/>
                </a:solidFill>
              </a:rPr>
              <a:t>Why do teachers need a growth mindset?</a:t>
            </a:r>
          </a:p>
          <a:p>
            <a:pPr marL="914400" lvl="1" indent="-228600" rtl="0">
              <a:spcBef>
                <a:spcPts val="0"/>
              </a:spcBef>
              <a:buClr>
                <a:schemeClr val="dk1"/>
              </a:buClr>
            </a:pPr>
            <a:r>
              <a:rPr lang="en">
                <a:solidFill>
                  <a:schemeClr val="dk1"/>
                </a:solidFill>
              </a:rPr>
              <a:t>Because we are the exemplar!</a:t>
            </a:r>
          </a:p>
          <a:p>
            <a:pPr marL="914400" lvl="1" indent="-228600" rtl="0">
              <a:spcBef>
                <a:spcPts val="0"/>
              </a:spcBef>
              <a:buClr>
                <a:schemeClr val="dk1"/>
              </a:buClr>
            </a:pPr>
            <a:r>
              <a:rPr lang="en">
                <a:solidFill>
                  <a:schemeClr val="dk1"/>
                </a:solidFill>
              </a:rPr>
              <a:t>Student can sense when you do not have a growth mindset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Why is Growth Mindset Important?-For Students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311700" y="1017725"/>
            <a:ext cx="8520600" cy="3818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lr>
                <a:schemeClr val="dk1"/>
              </a:buClr>
              <a:buChar char="●"/>
            </a:pPr>
            <a:r>
              <a:rPr lang="en">
                <a:solidFill>
                  <a:schemeClr val="dk1"/>
                </a:solidFill>
              </a:rPr>
              <a:t>Why do students need a growth mindset? </a:t>
            </a:r>
          </a:p>
          <a:p>
            <a:pPr marL="914400" lvl="1" indent="-228600" rtl="0">
              <a:spcBef>
                <a:spcPts val="0"/>
              </a:spcBef>
              <a:buClr>
                <a:schemeClr val="dk1"/>
              </a:buClr>
              <a:buChar char="○"/>
            </a:pPr>
            <a:r>
              <a:rPr lang="en">
                <a:solidFill>
                  <a:schemeClr val="dk1"/>
                </a:solidFill>
              </a:rPr>
              <a:t>It always comes down to </a:t>
            </a:r>
            <a:r>
              <a:rPr lang="en" i="1">
                <a:solidFill>
                  <a:schemeClr val="dk1"/>
                </a:solidFill>
              </a:rPr>
              <a:t>learning and improving.</a:t>
            </a:r>
          </a:p>
          <a:p>
            <a:pPr marL="914400" lvl="1" indent="-228600" rtl="0">
              <a:spcBef>
                <a:spcPts val="0"/>
              </a:spcBef>
              <a:buClr>
                <a:schemeClr val="dk1"/>
              </a:buClr>
              <a:buChar char="○"/>
            </a:pPr>
            <a:r>
              <a:rPr lang="en">
                <a:solidFill>
                  <a:schemeClr val="dk1"/>
                </a:solidFill>
              </a:rPr>
              <a:t>Learning and improving is not just for test scores, but for life skills.</a:t>
            </a:r>
          </a:p>
          <a:p>
            <a:pPr marL="1371600" lvl="2" indent="-304800" rtl="0">
              <a:spcBef>
                <a:spcPts val="0"/>
              </a:spcBef>
              <a:buClr>
                <a:schemeClr val="dk1"/>
              </a:buClr>
              <a:buSzPct val="100000"/>
              <a:buChar char="■"/>
            </a:pPr>
            <a:r>
              <a:rPr lang="en" sz="1200">
                <a:solidFill>
                  <a:schemeClr val="dk1"/>
                </a:solidFill>
              </a:rPr>
              <a:t>Accepting criticism, never being afraid of failure, accepting challenges WILLINGLY, seeing setbacks as opportunities to grow, &amp; being someone who enjoys putting in the time and effort to do things well </a:t>
            </a:r>
          </a:p>
          <a:p>
            <a:pPr marL="457200" lvl="0" indent="-228600" rtl="0">
              <a:spcBef>
                <a:spcPts val="0"/>
              </a:spcBef>
              <a:buClr>
                <a:schemeClr val="dk1"/>
              </a:buClr>
              <a:buChar char="●"/>
            </a:pPr>
            <a:r>
              <a:rPr lang="en">
                <a:solidFill>
                  <a:schemeClr val="dk1"/>
                </a:solidFill>
              </a:rPr>
              <a:t>Students need to know that a growth mindset is not just </a:t>
            </a:r>
            <a:r>
              <a:rPr lang="en" sz="2000" b="1">
                <a:solidFill>
                  <a:schemeClr val="dk1"/>
                </a:solidFill>
              </a:rPr>
              <a:t>sheer effort</a:t>
            </a:r>
            <a:r>
              <a:rPr lang="en">
                <a:solidFill>
                  <a:schemeClr val="dk1"/>
                </a:solidFill>
              </a:rPr>
              <a:t>! </a:t>
            </a:r>
          </a:p>
          <a:p>
            <a:pPr marL="914400" lvl="1" indent="-228600" rtl="0">
              <a:spcBef>
                <a:spcPts val="0"/>
              </a:spcBef>
              <a:buClr>
                <a:schemeClr val="dk1"/>
              </a:buClr>
              <a:buChar char="○"/>
            </a:pPr>
            <a:r>
              <a:rPr lang="en">
                <a:solidFill>
                  <a:schemeClr val="dk1"/>
                </a:solidFill>
              </a:rPr>
              <a:t>It is effort always mixed with LEARNING. Trying and getting nowhere, is not good enough. They need to investigate what to do next.</a:t>
            </a:r>
          </a:p>
          <a:p>
            <a:pPr marL="457200" lvl="0" indent="-228600" rtl="0">
              <a:spcBef>
                <a:spcPts val="0"/>
              </a:spcBef>
              <a:buClr>
                <a:schemeClr val="dk1"/>
              </a:buClr>
              <a:buChar char="●"/>
            </a:pPr>
            <a:r>
              <a:rPr lang="en">
                <a:solidFill>
                  <a:schemeClr val="dk1"/>
                </a:solidFill>
              </a:rPr>
              <a:t>“The path to the growth mindset is a journey, not a proclamation.” - Carol Dweck</a:t>
            </a:r>
          </a:p>
          <a:p>
            <a:pPr marL="914400" lvl="1" indent="-228600" rtl="0">
              <a:spcBef>
                <a:spcPts val="0"/>
              </a:spcBef>
              <a:buClr>
                <a:schemeClr val="dk1"/>
              </a:buClr>
              <a:buChar char="○"/>
            </a:pPr>
            <a:r>
              <a:rPr lang="en">
                <a:solidFill>
                  <a:schemeClr val="dk1"/>
                </a:solidFill>
              </a:rPr>
              <a:t>Students need to realize that a growth mindset is something that must be developed. Students are not born with a growth mindset or a fixed mindset. 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How to Develop a Growth Mindset</a:t>
            </a:r>
          </a:p>
        </p:txBody>
      </p:sp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311700" y="1436550"/>
            <a:ext cx="8520600" cy="2753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342900" algn="l" rtl="0">
              <a:lnSpc>
                <a:spcPct val="200000"/>
              </a:lnSpc>
              <a:spcBef>
                <a:spcPts val="0"/>
              </a:spcBef>
              <a:spcAft>
                <a:spcPts val="1600"/>
              </a:spcAft>
              <a:buClr>
                <a:srgbClr val="FFFFFF"/>
              </a:buClr>
              <a:buSzPct val="100000"/>
              <a:buFont typeface="Average"/>
              <a:buAutoNum type="arabicPeriod"/>
            </a:pPr>
            <a:r>
              <a:rPr lang="en">
                <a:solidFill>
                  <a:schemeClr val="accent5"/>
                </a:solidFill>
              </a:rPr>
              <a:t>Model </a:t>
            </a:r>
            <a:r>
              <a:rPr lang="en">
                <a:solidFill>
                  <a:srgbClr val="FFFFFF"/>
                </a:solidFill>
              </a:rPr>
              <a:t>a growth mindset for your students</a:t>
            </a:r>
          </a:p>
          <a:p>
            <a:pPr marL="457200" marR="0" lvl="0" indent="-228600" algn="l" rtl="0">
              <a:lnSpc>
                <a:spcPct val="200000"/>
              </a:lnSpc>
              <a:spcBef>
                <a:spcPts val="0"/>
              </a:spcBef>
              <a:spcAft>
                <a:spcPts val="1600"/>
              </a:spcAft>
              <a:buClr>
                <a:srgbClr val="FFFFFF"/>
              </a:buClr>
              <a:buAutoNum type="arabicPeriod"/>
            </a:pPr>
            <a:r>
              <a:rPr lang="en">
                <a:solidFill>
                  <a:schemeClr val="accent5"/>
                </a:solidFill>
              </a:rPr>
              <a:t>Affirm </a:t>
            </a:r>
            <a:r>
              <a:rPr lang="en">
                <a:solidFill>
                  <a:srgbClr val="FFFFFF"/>
                </a:solidFill>
              </a:rPr>
              <a:t>attributes that are in a student’s control</a:t>
            </a:r>
          </a:p>
          <a:p>
            <a:pPr marL="457200" marR="0" lvl="0" indent="-228600" algn="l" rtl="0">
              <a:lnSpc>
                <a:spcPct val="200000"/>
              </a:lnSpc>
              <a:spcBef>
                <a:spcPts val="0"/>
              </a:spcBef>
              <a:spcAft>
                <a:spcPts val="1600"/>
              </a:spcAft>
              <a:buClr>
                <a:srgbClr val="FFFFFF"/>
              </a:buClr>
              <a:buAutoNum type="arabicPeriod"/>
            </a:pPr>
            <a:r>
              <a:rPr lang="en">
                <a:solidFill>
                  <a:schemeClr val="accent5"/>
                </a:solidFill>
              </a:rPr>
              <a:t>Praise </a:t>
            </a:r>
            <a:r>
              <a:rPr lang="en">
                <a:solidFill>
                  <a:srgbClr val="FFFFFF"/>
                </a:solidFill>
              </a:rPr>
              <a:t>attitude and perseverance</a:t>
            </a:r>
          </a:p>
          <a:p>
            <a:pPr marL="457200" marR="0" lvl="0" indent="-228600" algn="l" rtl="0">
              <a:lnSpc>
                <a:spcPct val="200000"/>
              </a:lnSpc>
              <a:spcBef>
                <a:spcPts val="0"/>
              </a:spcBef>
              <a:spcAft>
                <a:spcPts val="1600"/>
              </a:spcAft>
              <a:buClr>
                <a:srgbClr val="FFFFFF"/>
              </a:buClr>
              <a:buAutoNum type="arabicPeriod"/>
            </a:pPr>
            <a:r>
              <a:rPr lang="en">
                <a:solidFill>
                  <a:schemeClr val="accent5"/>
                </a:solidFill>
              </a:rPr>
              <a:t>Allow </a:t>
            </a:r>
            <a:r>
              <a:rPr lang="en">
                <a:solidFill>
                  <a:srgbClr val="FFFFFF"/>
                </a:solidFill>
              </a:rPr>
              <a:t>students the right to fail and take risks</a:t>
            </a:r>
          </a:p>
          <a:p>
            <a:pPr marL="457200" marR="0" lvl="0" indent="-228600" algn="l" rtl="0">
              <a:lnSpc>
                <a:spcPct val="200000"/>
              </a:lnSpc>
              <a:spcBef>
                <a:spcPts val="0"/>
              </a:spcBef>
              <a:spcAft>
                <a:spcPts val="1600"/>
              </a:spcAft>
              <a:buClr>
                <a:srgbClr val="FFFFFF"/>
              </a:buClr>
              <a:buAutoNum type="arabicPeriod"/>
            </a:pPr>
            <a:r>
              <a:rPr lang="en">
                <a:solidFill>
                  <a:schemeClr val="accent5"/>
                </a:solidFill>
              </a:rPr>
              <a:t>Stop </a:t>
            </a:r>
            <a:r>
              <a:rPr lang="en">
                <a:solidFill>
                  <a:srgbClr val="FFFFFF"/>
                </a:solidFill>
              </a:rPr>
              <a:t>doing everything for students and trying to remove all discomfort and pain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title"/>
          </p:nvPr>
        </p:nvSpPr>
        <p:spPr>
          <a:xfrm>
            <a:off x="311700" y="509850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Peter’s Story</a:t>
            </a:r>
          </a:p>
        </p:txBody>
      </p:sp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lr>
                <a:schemeClr val="dk1"/>
              </a:buClr>
            </a:pPr>
            <a:r>
              <a:rPr lang="en">
                <a:solidFill>
                  <a:schemeClr val="dk1"/>
                </a:solidFill>
              </a:rPr>
              <a:t>5th Grade</a:t>
            </a:r>
          </a:p>
          <a:p>
            <a:pPr marL="457200" lvl="0" indent="-228600" rtl="0">
              <a:spcBef>
                <a:spcPts val="0"/>
              </a:spcBef>
              <a:buClr>
                <a:schemeClr val="dk1"/>
              </a:buClr>
            </a:pPr>
            <a:r>
              <a:rPr lang="en">
                <a:solidFill>
                  <a:schemeClr val="dk1"/>
                </a:solidFill>
              </a:rPr>
              <a:t>It was never about the knowledge, and it was always about the grade.</a:t>
            </a:r>
          </a:p>
          <a:p>
            <a:pPr marL="457200" lvl="0" indent="-228600" rtl="0">
              <a:spcBef>
                <a:spcPts val="0"/>
              </a:spcBef>
              <a:buClr>
                <a:schemeClr val="dk1"/>
              </a:buClr>
            </a:pPr>
            <a:r>
              <a:rPr lang="en">
                <a:solidFill>
                  <a:schemeClr val="dk1"/>
                </a:solidFill>
              </a:rPr>
              <a:t>Finally, I was pursuing something because I really wanted to, no matter what anyone thought about it.</a:t>
            </a:r>
          </a:p>
          <a:p>
            <a:pPr marL="457200" lvl="0" indent="-228600" rtl="0">
              <a:spcBef>
                <a:spcPts val="0"/>
              </a:spcBef>
              <a:buClr>
                <a:schemeClr val="dk1"/>
              </a:buClr>
            </a:pPr>
            <a:r>
              <a:rPr lang="en">
                <a:solidFill>
                  <a:schemeClr val="dk1"/>
                </a:solidFill>
              </a:rPr>
              <a:t>It isn’t about what you’re good at, it’s about what you’re willing to work at.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>
                <a:solidFill>
                  <a:schemeClr val="dk1"/>
                </a:solidFill>
              </a:rPr>
              <a:t>The world became a much more interesting place when I stopped wanting to just appear intelligent and started wanting to really learn.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Resources</a:t>
            </a:r>
          </a:p>
        </p:txBody>
      </p:sp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Dweck, C. (2015). Carol Dweck revisits the growth mindset. </a:t>
            </a:r>
            <a:r>
              <a:rPr lang="en" i="1"/>
              <a:t>Education Week, 35 </a:t>
            </a:r>
            <a:r>
              <a:rPr lang="en"/>
              <a:t>(5): 20-24.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"/>
              <a:t>Video: Growth vs. Fixed Mindset. Retrieved from </a:t>
            </a:r>
            <a:r>
              <a:rPr lang="en" u="sng">
                <a:solidFill>
                  <a:schemeClr val="hlink"/>
                </a:solidFill>
                <a:hlinkClick r:id="rId3"/>
              </a:rPr>
              <a:t>https://www.youtube.com/watch?v=brpkjT9m2Oo</a:t>
            </a:r>
            <a:r>
              <a:rPr lang="en"/>
              <a:t>.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Video: Carol Dweck - A Study on Praise and Mindsets. </a:t>
            </a:r>
            <a:r>
              <a:rPr lang="en" u="sng">
                <a:solidFill>
                  <a:schemeClr val="hlink"/>
                </a:solidFill>
                <a:hlinkClick r:id="rId4"/>
              </a:rPr>
              <a:t>https://www.youtube.com/watch?v=NWv1VdDeoRY</a:t>
            </a:r>
            <a:r>
              <a:rPr lang="en"/>
              <a:t>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What is Growth Mindset?</a:t>
            </a:r>
          </a:p>
        </p:txBody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311700" y="980375"/>
            <a:ext cx="8520600" cy="458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An introduction to a Growth Mindset versus a Fixed Mindset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67" name="Shape 67" descr="A video that explains the difference between a person who has a growth mindset and person who has a fixed mindset.  All design and animation was done by me.  Audio was done by Ryan Yurada" title="Growth vs Fixed Mindset">
            <a:hlinkClick r:id="rId3"/>
          </p:cNvPr>
          <p:cNvSpPr/>
          <p:nvPr/>
        </p:nvSpPr>
        <p:spPr>
          <a:xfrm>
            <a:off x="2236250" y="1403450"/>
            <a:ext cx="4572000" cy="3429000"/>
          </a:xfrm>
          <a:prstGeom prst="rect">
            <a:avLst/>
          </a:prstGeom>
          <a:blipFill>
            <a:blip r:embed="rId4">
              <a:alphaModFix/>
            </a:blip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212375" y="448725"/>
            <a:ext cx="8520600" cy="4432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200">
                <a:solidFill>
                  <a:schemeClr val="dk1"/>
                </a:solidFill>
              </a:rPr>
              <a:t>“That feeling of math being hard is the feeling of your brain growing.”</a:t>
            </a:r>
          </a:p>
          <a:p>
            <a:pPr lvl="0" algn="ctr" rtl="0">
              <a:spcBef>
                <a:spcPts val="0"/>
              </a:spcBef>
              <a:buNone/>
            </a:pPr>
            <a:endParaRPr sz="2400">
              <a:solidFill>
                <a:schemeClr val="dk1"/>
              </a:solidFill>
            </a:endParaRPr>
          </a:p>
          <a:p>
            <a:pPr lvl="0" algn="ctr" rtl="0">
              <a:spcBef>
                <a:spcPts val="0"/>
              </a:spcBef>
              <a:buNone/>
            </a:pPr>
            <a:r>
              <a:rPr lang="en" sz="2400">
                <a:solidFill>
                  <a:schemeClr val="dk1"/>
                </a:solidFill>
              </a:rPr>
              <a:t>“That’s ok, maybe math will never be one of your strengths.”</a:t>
            </a:r>
          </a:p>
          <a:p>
            <a:pPr lvl="0" algn="ctr">
              <a:spcBef>
                <a:spcPts val="0"/>
              </a:spcBef>
              <a:buNone/>
            </a:pPr>
            <a:endParaRPr sz="2400">
              <a:solidFill>
                <a:schemeClr val="dk1"/>
              </a:solidFill>
            </a:endParaRPr>
          </a:p>
          <a:p>
            <a:pPr lvl="0" algn="ctr">
              <a:spcBef>
                <a:spcPts val="0"/>
              </a:spcBef>
              <a:buNone/>
            </a:pPr>
            <a:r>
              <a:rPr lang="en" sz="2400">
                <a:solidFill>
                  <a:schemeClr val="dk1"/>
                </a:solidFill>
              </a:rPr>
              <a:t>“Great effort! You tried your best.”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212375" y="448725"/>
            <a:ext cx="8520600" cy="4432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200">
                <a:solidFill>
                  <a:schemeClr val="dk1"/>
                </a:solidFill>
              </a:rPr>
              <a:t>“That feeling of math being hard is the feeling of your brain growing.”</a:t>
            </a:r>
          </a:p>
          <a:p>
            <a:pPr lvl="0" algn="ctr" rtl="0">
              <a:spcBef>
                <a:spcPts val="0"/>
              </a:spcBef>
              <a:buNone/>
            </a:pPr>
            <a:endParaRPr sz="2400">
              <a:solidFill>
                <a:schemeClr val="dk1"/>
              </a:solidFill>
            </a:endParaRPr>
          </a:p>
          <a:p>
            <a:pPr lvl="0" algn="ctr" rtl="0">
              <a:spcBef>
                <a:spcPts val="0"/>
              </a:spcBef>
              <a:buNone/>
            </a:pPr>
            <a:endParaRPr sz="2400">
              <a:solidFill>
                <a:schemeClr val="dk1"/>
              </a:solidFill>
            </a:endParaRPr>
          </a:p>
          <a:p>
            <a:pPr lvl="0" algn="ctr" rtl="0">
              <a:spcBef>
                <a:spcPts val="0"/>
              </a:spcBef>
              <a:buNone/>
            </a:pPr>
            <a:endParaRPr sz="2400">
              <a:solidFill>
                <a:schemeClr val="dk1"/>
              </a:solidFill>
            </a:endParaRPr>
          </a:p>
          <a:p>
            <a:pPr lvl="0" algn="ctr" rtl="0">
              <a:spcBef>
                <a:spcPts val="0"/>
              </a:spcBef>
              <a:buNone/>
            </a:pPr>
            <a:r>
              <a:rPr lang="en" sz="2400">
                <a:solidFill>
                  <a:schemeClr val="dk1"/>
                </a:solidFill>
              </a:rPr>
              <a:t>“Great effort! You tried your best.”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212375" y="448725"/>
            <a:ext cx="8520600" cy="4432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200">
                <a:solidFill>
                  <a:schemeClr val="dk1"/>
                </a:solidFill>
              </a:rPr>
              <a:t>“That feeling of math being hard is the feeling of your brain growing.”</a:t>
            </a:r>
          </a:p>
          <a:p>
            <a:pPr lvl="0" algn="ctr" rtl="0">
              <a:spcBef>
                <a:spcPts val="0"/>
              </a:spcBef>
              <a:buNone/>
            </a:pPr>
            <a:endParaRPr sz="2400">
              <a:solidFill>
                <a:schemeClr val="dk1"/>
              </a:solidFill>
            </a:endParaRPr>
          </a:p>
          <a:p>
            <a:pPr lvl="0" algn="ctr" rtl="0">
              <a:spcBef>
                <a:spcPts val="0"/>
              </a:spcBef>
              <a:buNone/>
            </a:pPr>
            <a:endParaRPr sz="2400"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311700" y="264275"/>
            <a:ext cx="8520600" cy="4304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2400">
                <a:solidFill>
                  <a:schemeClr val="dk1"/>
                </a:solidFill>
              </a:rPr>
              <a:t>“If you catch yourself saying ‘I’m not a math person’ just add the word ‘yet’ to the end of the sentence.”</a:t>
            </a:r>
          </a:p>
          <a:p>
            <a:pPr lvl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	</a:t>
            </a:r>
          </a:p>
          <a:p>
            <a:pPr lvl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  <a:p>
            <a:pPr lvl="0" algn="ctr" rtl="0">
              <a:spcBef>
                <a:spcPts val="0"/>
              </a:spcBef>
              <a:buNone/>
            </a:pPr>
            <a:r>
              <a:rPr lang="en" sz="2400">
                <a:solidFill>
                  <a:schemeClr val="dk1"/>
                </a:solidFill>
              </a:rPr>
              <a:t>“Not everybody is good at math. Just do your best.”</a:t>
            </a:r>
          </a:p>
          <a:p>
            <a:pPr lvl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  <a:p>
            <a:pPr lvl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  <a:p>
            <a:pPr lvl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  <a:p>
            <a:pPr lv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1"/>
                </a:solidFill>
              </a:rPr>
              <a:t>“Do you just not get this?”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311700" y="264275"/>
            <a:ext cx="8520600" cy="4304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400">
                <a:solidFill>
                  <a:schemeClr val="dk1"/>
                </a:solidFill>
              </a:rPr>
              <a:t>“If you catch yourself saying ‘I’m not a math person’ just add the word ‘yet’ to the end of the sentence.”</a:t>
            </a:r>
          </a:p>
          <a:p>
            <a:pPr lvl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	</a:t>
            </a:r>
          </a:p>
          <a:p>
            <a:pPr lvl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  <a:p>
            <a:pPr lvl="0" algn="ctr" rtl="0">
              <a:spcBef>
                <a:spcPts val="0"/>
              </a:spcBef>
              <a:buNone/>
            </a:pPr>
            <a:r>
              <a:rPr lang="en" sz="2400">
                <a:solidFill>
                  <a:schemeClr val="dk1"/>
                </a:solidFill>
              </a:rPr>
              <a:t>“Not everybody is good at math. Just do your best.”</a:t>
            </a:r>
          </a:p>
          <a:p>
            <a:pPr lvl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  <a:p>
            <a:pPr lvl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  <a:p>
            <a:pPr lvl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  <a:p>
            <a:pPr lvl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311700" y="264275"/>
            <a:ext cx="8520600" cy="4304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400">
                <a:solidFill>
                  <a:schemeClr val="dk1"/>
                </a:solidFill>
              </a:rPr>
              <a:t>“If you catch yourself saying ‘I’m not a math person’ just add the word ‘yet’ to the end of the sentence.”</a:t>
            </a:r>
          </a:p>
          <a:p>
            <a:pPr lvl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	</a:t>
            </a:r>
          </a:p>
          <a:p>
            <a:pPr lvl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400">
                <a:solidFill>
                  <a:srgbClr val="F3F3F3"/>
                </a:solidFill>
              </a:rPr>
              <a:t>“That feeling of math being hard is the feeling of your brain growing.”</a:t>
            </a:r>
          </a:p>
          <a:p>
            <a:pPr lvl="0" algn="ctr">
              <a:spcBef>
                <a:spcPts val="0"/>
              </a:spcBef>
              <a:buNone/>
            </a:pPr>
            <a:endParaRPr sz="2400">
              <a:solidFill>
                <a:srgbClr val="F3F3F3"/>
              </a:solidFill>
            </a:endParaRPr>
          </a:p>
          <a:p>
            <a:pPr lvl="0" algn="ctr">
              <a:spcBef>
                <a:spcPts val="0"/>
              </a:spcBef>
              <a:buNone/>
            </a:pPr>
            <a:r>
              <a:rPr lang="en" sz="2400">
                <a:solidFill>
                  <a:srgbClr val="F3F3F3"/>
                </a:solidFill>
              </a:rPr>
              <a:t>“If you catch yourself saying ‘I’m not a math person’ just add the word ‘yet’ to the end of the sentence.”</a:t>
            </a:r>
          </a:p>
        </p:txBody>
      </p:sp>
      <p:sp>
        <p:nvSpPr>
          <p:cNvPr id="103" name="Shape 103"/>
          <p:cNvSpPr txBox="1"/>
          <p:nvPr/>
        </p:nvSpPr>
        <p:spPr>
          <a:xfrm>
            <a:off x="532750" y="435900"/>
            <a:ext cx="7578600" cy="558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2400">
                <a:solidFill>
                  <a:srgbClr val="EFEFEF"/>
                </a:solidFill>
                <a:latin typeface="Average"/>
                <a:ea typeface="Average"/>
                <a:cs typeface="Average"/>
                <a:sym typeface="Average"/>
              </a:rPr>
              <a:t>Growth Statements</a:t>
            </a:r>
            <a:r>
              <a:rPr lang="en" sz="2400">
                <a:solidFill>
                  <a:srgbClr val="FFFFFF"/>
                </a:solidFill>
              </a:rPr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late">
  <a:themeElements>
    <a:clrScheme name="Slate">
      <a:dk1>
        <a:srgbClr val="FFFFFF"/>
      </a:dk1>
      <a:lt1>
        <a:srgbClr val="37474F"/>
      </a:lt1>
      <a:dk2>
        <a:srgbClr val="9E9E9E"/>
      </a:dk2>
      <a:lt2>
        <a:srgbClr val="E0E0E0"/>
      </a:lt2>
      <a:accent1>
        <a:srgbClr val="616161"/>
      </a:accent1>
      <a:accent2>
        <a:srgbClr val="78909C"/>
      </a:accent2>
      <a:accent3>
        <a:srgbClr val="CACACA"/>
      </a:accent3>
      <a:accent4>
        <a:srgbClr val="64FFDA"/>
      </a:accent4>
      <a:accent5>
        <a:srgbClr val="FFD966"/>
      </a:accent5>
      <a:accent6>
        <a:srgbClr val="F5F5F5"/>
      </a:accent6>
      <a:hlink>
        <a:srgbClr val="FFD966"/>
      </a:hlink>
      <a:folHlink>
        <a:srgbClr val="FFD9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676</Words>
  <Application>Microsoft Office PowerPoint</Application>
  <PresentationFormat>On-screen Show (16:9)</PresentationFormat>
  <Paragraphs>74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Oswald</vt:lpstr>
      <vt:lpstr>Arial</vt:lpstr>
      <vt:lpstr>Average</vt:lpstr>
      <vt:lpstr>slate</vt:lpstr>
      <vt:lpstr>Growth Mindset</vt:lpstr>
      <vt:lpstr>What is Growth Mindset?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Why is Growth Mindset Important?-For Teachers</vt:lpstr>
      <vt:lpstr>Why is Growth Mindset Important?-For Students </vt:lpstr>
      <vt:lpstr>How to Develop a Growth Mindset</vt:lpstr>
      <vt:lpstr>Peter’s Story</vt:lpstr>
      <vt:lpstr>Resources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Growth Mindset</dc:title>
  <dc:creator>Catherine Gibbens</dc:creator>
  <cp:lastModifiedBy>catherine j</cp:lastModifiedBy>
  <cp:revision>1</cp:revision>
  <dcterms:modified xsi:type="dcterms:W3CDTF">2016-10-15T20:52:39Z</dcterms:modified>
</cp:coreProperties>
</file>